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62" r:id="rId4"/>
    <p:sldId id="268" r:id="rId5"/>
    <p:sldId id="273" r:id="rId6"/>
    <p:sldId id="267" r:id="rId7"/>
    <p:sldId id="265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6DAE7F7-3998-BE4A-B8D9-2E68A4D5205D}">
          <p14:sldIdLst>
            <p14:sldId id="256"/>
            <p14:sldId id="257"/>
            <p14:sldId id="262"/>
            <p14:sldId id="268"/>
            <p14:sldId id="273"/>
            <p14:sldId id="267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rivastava, Pushpraj" initials="SP" lastIdx="1" clrIdx="0">
    <p:extLst>
      <p:ext uri="{19B8F6BF-5375-455C-9EA6-DF929625EA0E}">
        <p15:presenceInfo xmlns:p15="http://schemas.microsoft.com/office/powerpoint/2012/main" userId="S::pushpraj.srivastava@cotiviti.com::b01b2c58-dc4b-4b2a-8d6c-3ebce94a077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0092"/>
    <a:srgbClr val="E6E7E8"/>
    <a:srgbClr val="CACAC8"/>
    <a:srgbClr val="100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9" autoAdjust="0"/>
    <p:restoredTop sz="82878"/>
  </p:normalViewPr>
  <p:slideViewPr>
    <p:cSldViewPr snapToGrid="0" snapToObjects="1" showGuides="1">
      <p:cViewPr varScale="1">
        <p:scale>
          <a:sx n="90" d="100"/>
          <a:sy n="90" d="100"/>
        </p:scale>
        <p:origin x="1040" y="52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06T01:18:20.156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BB894-E1A7-FD43-A252-8B5A60C1F34A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FAEE0-8029-A94B-802A-8A286C4D3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32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08FC6-91E6-4FF4-91B0-110CA1AA77DC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A8658-EB80-4DD7-A912-B2638ECE9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03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38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3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15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</a:t>
            </a:r>
            <a:r>
              <a:rPr lang="en-US" dirty="0" err="1"/>
              <a:t>Jai's</a:t>
            </a:r>
            <a:r>
              <a:rPr lang="en-US" dirty="0"/>
              <a:t> Process – and its rules which decides to go and not go. Red Yellow and Green.</a:t>
            </a:r>
          </a:p>
          <a:p>
            <a:r>
              <a:rPr lang="en-US" dirty="0"/>
              <a:t>Data Profile helps data scientists to build features</a:t>
            </a:r>
          </a:p>
          <a:p>
            <a:r>
              <a:rPr lang="en-US" dirty="0"/>
              <a:t>It helps prod-ops team to find out the data drift.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73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4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043" y="2295727"/>
            <a:ext cx="5304175" cy="1253627"/>
          </a:xfrm>
          <a:noFill/>
        </p:spPr>
        <p:txBody>
          <a:bodyPr anchor="b">
            <a:noAutofit/>
          </a:bodyPr>
          <a:lstStyle>
            <a:lvl1pPr algn="l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043" y="3774310"/>
            <a:ext cx="5304175" cy="508228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0BD151-CA4C-C144-964C-BA07C87C7A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t="24742" r="7614" b="25086"/>
          <a:stretch/>
        </p:blipFill>
        <p:spPr>
          <a:xfrm>
            <a:off x="344043" y="661480"/>
            <a:ext cx="2859602" cy="674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3F8D5-CAAE-6A47-8861-17C355046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526" y="32425"/>
            <a:ext cx="1234935" cy="677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94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5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67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Closing P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71FDC6-8BC6-0B4E-B9C9-35D772F63119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2140292" y="2755157"/>
            <a:ext cx="486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>
                <a:solidFill>
                  <a:schemeClr val="accent1"/>
                </a:solidFill>
              </a:rPr>
              <a:t>THANK Y</a:t>
            </a:r>
            <a:r>
              <a:rPr lang="en-US" sz="3600" b="1" spc="600" dirty="0">
                <a:solidFill>
                  <a:schemeClr val="accent5"/>
                </a:solidFill>
              </a:rPr>
              <a:t>O</a:t>
            </a:r>
            <a:r>
              <a:rPr lang="en-US" sz="3600" b="1" spc="600" dirty="0">
                <a:solidFill>
                  <a:schemeClr val="accent1"/>
                </a:solidFill>
              </a:rPr>
              <a:t>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9C623-787A-B949-A7A0-557749088B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t="24742" r="7614" b="25086"/>
          <a:stretch/>
        </p:blipFill>
        <p:spPr>
          <a:xfrm>
            <a:off x="3381839" y="4687368"/>
            <a:ext cx="2370450" cy="559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BDFCD3-5876-8146-B9D6-2E4E1763D9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" y="6319807"/>
            <a:ext cx="9144000" cy="53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20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3EC3B2-3C94-AB43-BABA-3E7F81EC80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E3230-C088-284C-B79E-9782E7AF3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38" y="189100"/>
            <a:ext cx="7715560" cy="596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66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White_wClient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043" y="2295727"/>
            <a:ext cx="5304175" cy="1253627"/>
          </a:xfrm>
          <a:noFill/>
        </p:spPr>
        <p:txBody>
          <a:bodyPr anchor="b">
            <a:noAutofit/>
          </a:bodyPr>
          <a:lstStyle>
            <a:lvl1pPr algn="l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043" y="3774310"/>
            <a:ext cx="5304175" cy="508228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0BD151-CA4C-C144-964C-BA07C87C7A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t="24742" r="7614" b="25086"/>
          <a:stretch/>
        </p:blipFill>
        <p:spPr>
          <a:xfrm>
            <a:off x="344043" y="661480"/>
            <a:ext cx="2859602" cy="674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3F8D5-CAAE-6A47-8861-17C355046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526" y="32425"/>
            <a:ext cx="1234935" cy="677693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86A517D-FDC2-6643-A914-F3E88D677EC1}"/>
              </a:ext>
            </a:extLst>
          </p:cNvPr>
          <p:cNvSpPr/>
          <p:nvPr userDrawn="1"/>
        </p:nvSpPr>
        <p:spPr>
          <a:xfrm>
            <a:off x="344043" y="5071704"/>
            <a:ext cx="2749641" cy="1081169"/>
          </a:xfrm>
          <a:prstGeom prst="roundRect">
            <a:avLst>
              <a:gd name="adj" fmla="val 8025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52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64480" y="2180645"/>
            <a:ext cx="6974586" cy="1097280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664480" y="3425318"/>
            <a:ext cx="6974586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4D9DFE-AD6F-7D42-B633-0143317A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8" b="6638"/>
          <a:stretch/>
        </p:blipFill>
        <p:spPr>
          <a:xfrm rot="5400000">
            <a:off x="6943965" y="4552547"/>
            <a:ext cx="1228851" cy="31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13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B6A97D-F12B-CF42-9AFE-22FA6872918E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BCFD75-118F-B74E-A7AD-948EF5D167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8" b="6638"/>
          <a:stretch/>
        </p:blipFill>
        <p:spPr>
          <a:xfrm rot="5400000">
            <a:off x="6940923" y="4546063"/>
            <a:ext cx="1234935" cy="3171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480" y="2180645"/>
            <a:ext cx="6974586" cy="1097280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4480" y="3425318"/>
            <a:ext cx="6974586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8728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480" y="2176931"/>
            <a:ext cx="6889259" cy="109728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4480" y="3425318"/>
            <a:ext cx="6889259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2A3BC-B4F1-2341-A8FD-1BDB1C6004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8" b="6638"/>
          <a:stretch/>
        </p:blipFill>
        <p:spPr>
          <a:xfrm rot="5400000">
            <a:off x="6940923" y="4546063"/>
            <a:ext cx="1234935" cy="317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20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42900" y="1396472"/>
            <a:ext cx="8458200" cy="4780491"/>
          </a:xfrm>
        </p:spPr>
        <p:txBody>
          <a:bodyPr/>
          <a:lstStyle>
            <a:lvl1pPr marL="285750" indent="-285750">
              <a:buFont typeface="Arial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365125"/>
            <a:ext cx="8458200" cy="914400"/>
          </a:xfrm>
        </p:spPr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1497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42900" y="1396472"/>
            <a:ext cx="4155621" cy="4780491"/>
          </a:xfrm>
        </p:spPr>
        <p:txBody>
          <a:bodyPr/>
          <a:lstStyle>
            <a:lvl1pPr marL="285750" indent="-285750">
              <a:buFont typeface="Arial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645479" y="1396472"/>
            <a:ext cx="4155621" cy="4780491"/>
          </a:xfrm>
        </p:spPr>
        <p:txBody>
          <a:bodyPr/>
          <a:lstStyle>
            <a:lvl1pPr marL="285750" indent="-285750">
              <a:buFont typeface="Arial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9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42900" y="1396472"/>
            <a:ext cx="2726871" cy="4780491"/>
          </a:xfrm>
        </p:spPr>
        <p:txBody>
          <a:bodyPr/>
          <a:lstStyle>
            <a:lvl1pPr marL="285750" indent="-285750">
              <a:buFont typeface="Arial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208564" y="1396472"/>
            <a:ext cx="2726871" cy="4780491"/>
          </a:xfrm>
        </p:spPr>
        <p:txBody>
          <a:bodyPr/>
          <a:lstStyle>
            <a:lvl1pPr marL="285750" indent="-285750">
              <a:buFont typeface="Arial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074229" y="1396472"/>
            <a:ext cx="2726871" cy="4780491"/>
          </a:xfrm>
        </p:spPr>
        <p:txBody>
          <a:bodyPr/>
          <a:lstStyle>
            <a:lvl1pPr marL="285750" indent="-285750">
              <a:buFont typeface="Arial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958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42900" y="1396473"/>
            <a:ext cx="4152900" cy="2252964"/>
          </a:xfrm>
        </p:spPr>
        <p:txBody>
          <a:bodyPr/>
          <a:lstStyle>
            <a:lvl1pPr marL="285750" indent="-285750">
              <a:buFont typeface="Arial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648200" y="1396473"/>
            <a:ext cx="4152900" cy="2252964"/>
          </a:xfrm>
        </p:spPr>
        <p:txBody>
          <a:bodyPr/>
          <a:lstStyle>
            <a:lvl1pPr marL="285750" indent="-285750">
              <a:buFont typeface="Arial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42900" y="3862087"/>
            <a:ext cx="4152900" cy="2252964"/>
          </a:xfrm>
        </p:spPr>
        <p:txBody>
          <a:bodyPr/>
          <a:lstStyle>
            <a:lvl1pPr marL="285750" indent="-285750">
              <a:buFont typeface="Arial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648200" y="3862087"/>
            <a:ext cx="4152900" cy="2252964"/>
          </a:xfrm>
        </p:spPr>
        <p:txBody>
          <a:bodyPr/>
          <a:lstStyle>
            <a:lvl1pPr marL="285750" indent="-285750">
              <a:buFont typeface="Arial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35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8B3B38B-BBAD-CB4F-B082-D6F36EBDF90A}"/>
              </a:ext>
            </a:extLst>
          </p:cNvPr>
          <p:cNvSpPr/>
          <p:nvPr userDrawn="1"/>
        </p:nvSpPr>
        <p:spPr>
          <a:xfrm>
            <a:off x="0" y="6478169"/>
            <a:ext cx="9144000" cy="38631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F1B53D-38F5-0E4D-9B1B-7F47F0BA2565}"/>
              </a:ext>
            </a:extLst>
          </p:cNvPr>
          <p:cNvSpPr txBox="1"/>
          <p:nvPr userDrawn="1"/>
        </p:nvSpPr>
        <p:spPr>
          <a:xfrm>
            <a:off x="3376277" y="6554790"/>
            <a:ext cx="25506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+mn-ea"/>
                <a:cs typeface="+mn-cs"/>
              </a:rPr>
              <a:t>© 2018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+mn-ea"/>
                <a:cs typeface="+mn-cs"/>
              </a:rPr>
              <a:t>Cotiviti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+mn-ea"/>
                <a:cs typeface="+mn-cs"/>
              </a:rPr>
              <a:t>, Inc. CONFIDENTIAL AND PROPRIETARY 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98AEEC-4E67-7947-AEC3-138046D4C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t="24742" r="7614" b="25086"/>
          <a:stretch/>
        </p:blipFill>
        <p:spPr>
          <a:xfrm>
            <a:off x="342900" y="6504109"/>
            <a:ext cx="1343227" cy="31680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5125"/>
            <a:ext cx="8458200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395167"/>
            <a:ext cx="8458200" cy="47817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 noProof="0" dirty="0"/>
              <a:t>Bullet 1</a:t>
            </a:r>
          </a:p>
          <a:p>
            <a:pPr lvl="1"/>
            <a:r>
              <a:rPr lang="en-US" noProof="0" dirty="0"/>
              <a:t>Bullet 2</a:t>
            </a:r>
          </a:p>
          <a:p>
            <a:pPr lvl="2"/>
            <a:r>
              <a:rPr lang="en-US" noProof="0" dirty="0"/>
              <a:t>Bullet 3</a:t>
            </a:r>
          </a:p>
          <a:p>
            <a:pPr lvl="3"/>
            <a:r>
              <a:rPr lang="en-US" noProof="0" dirty="0"/>
              <a:t>Bullet 4</a:t>
            </a:r>
          </a:p>
          <a:p>
            <a:pPr lvl="4"/>
            <a:r>
              <a:rPr lang="en-US" noProof="0" dirty="0"/>
              <a:t>Bullet 5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7419" y="6517079"/>
            <a:ext cx="363682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9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03" r:id="rId2"/>
    <p:sldLayoutId id="2147483705" r:id="rId3"/>
    <p:sldLayoutId id="2147483706" r:id="rId4"/>
    <p:sldLayoutId id="2147483707" r:id="rId5"/>
    <p:sldLayoutId id="2147483675" r:id="rId6"/>
    <p:sldLayoutId id="2147483679" r:id="rId7"/>
    <p:sldLayoutId id="2147483680" r:id="rId8"/>
    <p:sldLayoutId id="2147483681" r:id="rId9"/>
    <p:sldLayoutId id="2147483711" r:id="rId10"/>
    <p:sldLayoutId id="2147483712" r:id="rId11"/>
    <p:sldLayoutId id="2147483727" r:id="rId12"/>
    <p:sldLayoutId id="2147483728" r:id="rId1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3A0092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2"/>
        </a:buClr>
        <a:buSzPct val="9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46430" indent="-308610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2"/>
        </a:buClr>
        <a:buSzPct val="70000"/>
        <a:buFont typeface="Courier New"/>
        <a:buChar char="o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56540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2"/>
        </a:buClr>
        <a:buSzPct val="81000"/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108710" indent="-191770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2"/>
        </a:buClr>
        <a:buSzPct val="75000"/>
        <a:buFont typeface="Lucida Grande"/>
        <a:buChar char="⎼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15720" indent="-187960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2"/>
        </a:buClr>
        <a:buSzPct val="70000"/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D0BC-D621-7B42-BB6B-BB6C1F8AB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AI 2020 Team Meeting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318BF-ABA0-F74D-974B-81235B62AF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ML-Ops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E56CA-9775-3849-8126-D2C4F00317E0}"/>
              </a:ext>
            </a:extLst>
          </p:cNvPr>
          <p:cNvSpPr txBox="1"/>
          <p:nvPr/>
        </p:nvSpPr>
        <p:spPr>
          <a:xfrm>
            <a:off x="9351264" y="663244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094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AEC2E-8998-8B4E-8ABE-BDFF9EE97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192C41-2F6F-3F44-B7C1-4CFDA7B99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do?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AB1167-215D-B045-9618-1B5DE110060B}"/>
              </a:ext>
            </a:extLst>
          </p:cNvPr>
          <p:cNvSpPr txBox="1"/>
          <p:nvPr/>
        </p:nvSpPr>
        <p:spPr>
          <a:xfrm>
            <a:off x="2192867" y="182033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41A299B-8BEC-6B4A-9031-DEE15FE48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898568"/>
              </p:ext>
            </p:extLst>
          </p:nvPr>
        </p:nvGraphicFramePr>
        <p:xfrm>
          <a:off x="930275" y="1008591"/>
          <a:ext cx="5505450" cy="5303520"/>
        </p:xfrm>
        <a:graphic>
          <a:graphicData uri="http://schemas.openxmlformats.org/drawingml/2006/table">
            <a:tbl>
              <a:tblPr/>
              <a:tblGrid>
                <a:gridCol w="1704975">
                  <a:extLst>
                    <a:ext uri="{9D8B030D-6E8A-4147-A177-3AD203B41FA5}">
                      <a16:colId xmlns:a16="http://schemas.microsoft.com/office/drawing/2014/main" val="1431018502"/>
                    </a:ext>
                  </a:extLst>
                </a:gridCol>
                <a:gridCol w="3800475">
                  <a:extLst>
                    <a:ext uri="{9D8B030D-6E8A-4147-A177-3AD203B41FA5}">
                      <a16:colId xmlns:a16="http://schemas.microsoft.com/office/drawing/2014/main" val="302805060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83033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r>
                        <a:rPr lang="en-US" dirty="0"/>
                        <a:t>Number of models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210663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r>
                        <a:rPr lang="en-US" dirty="0"/>
                        <a:t>LOBS added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8628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r>
                        <a:rPr lang="en-US" dirty="0"/>
                        <a:t>no of rows getting scored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83358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r>
                        <a:rPr lang="en-US"/>
                        <a:t>scoring 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05235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r>
                        <a:rPr lang="en-US" dirty="0"/>
                        <a:t>retraining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114191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r>
                        <a:rPr lang="en-US" dirty="0"/>
                        <a:t>data drift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Identify the model which drifted and made healthy again </a:t>
                      </a:r>
                    </a:p>
                    <a:p>
                      <a:r>
                        <a:rPr lang="en-US" dirty="0"/>
                        <a:t>e.g. diabetes and smoking – CCV.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452573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r>
                        <a:rPr lang="en-US"/>
                        <a:t>Alerts &amp; Notifications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2963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r>
                        <a:rPr lang="en-US"/>
                        <a:t>Directory Structure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CCV - prod vs </a:t>
                      </a:r>
                      <a:r>
                        <a:rPr lang="en-US" dirty="0" err="1"/>
                        <a:t>mvp</a:t>
                      </a:r>
                      <a:r>
                        <a:rPr lang="en-US" dirty="0"/>
                        <a:t> vs dev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48037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r>
                        <a:rPr lang="en-US" dirty="0"/>
                        <a:t>Engineering in testing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CCV, FL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762988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r>
                        <a:rPr lang="en-US" dirty="0"/>
                        <a:t>Architecture Diagram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439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r>
                        <a:rPr lang="en-US" dirty="0"/>
                        <a:t>Screenshots - DR , Lenses, oozie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50362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286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522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8460-9B69-3B41-8116-A165F14A9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65125"/>
            <a:ext cx="8458200" cy="628788"/>
          </a:xfrm>
        </p:spPr>
        <p:txBody>
          <a:bodyPr/>
          <a:lstStyle/>
          <a:p>
            <a:r>
              <a:rPr lang="en-US" dirty="0"/>
              <a:t>Score Delivery - Production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8ECD6C-B932-FC49-8828-0440C3BD0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2D8AE-BCFF-774A-BC1D-7C7F095EFBDD}"/>
              </a:ext>
            </a:extLst>
          </p:cNvPr>
          <p:cNvSpPr txBox="1"/>
          <p:nvPr/>
        </p:nvSpPr>
        <p:spPr>
          <a:xfrm>
            <a:off x="342900" y="980807"/>
            <a:ext cx="8458200" cy="53035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defTabSz="685800">
              <a:spcBef>
                <a:spcPts val="100"/>
              </a:spcBef>
              <a:spcAft>
                <a:spcPts val="400"/>
              </a:spcAft>
              <a:buClr>
                <a:schemeClr val="accent2"/>
              </a:buClr>
              <a:buAutoNum type="arabicPeriod"/>
            </a:pPr>
            <a:r>
              <a:rPr lang="en-US" dirty="0"/>
              <a:t>Dups: </a:t>
            </a:r>
          </a:p>
          <a:p>
            <a:pPr marL="800100" lvl="1" indent="-342900" defTabSz="685800">
              <a:spcBef>
                <a:spcPts val="100"/>
              </a:spcBef>
              <a:spcAft>
                <a:spcPts val="400"/>
              </a:spcAft>
              <a:buClr>
                <a:schemeClr val="accent2"/>
              </a:buClr>
              <a:buAutoNum type="arabicPeriod"/>
            </a:pPr>
            <a:r>
              <a:rPr lang="en-US" dirty="0"/>
              <a:t>Two models, One client.</a:t>
            </a:r>
          </a:p>
          <a:p>
            <a:pPr marL="800100" lvl="1" indent="-342900" defTabSz="685800">
              <a:spcBef>
                <a:spcPts val="100"/>
              </a:spcBef>
              <a:spcAft>
                <a:spcPts val="400"/>
              </a:spcAft>
              <a:buClr>
                <a:schemeClr val="accent2"/>
              </a:buClr>
              <a:buAutoNum type="arabicPeriod"/>
            </a:pPr>
            <a:r>
              <a:rPr lang="en-US" dirty="0"/>
              <a:t>Monthly scoring and daily score delivery.</a:t>
            </a:r>
          </a:p>
          <a:p>
            <a:pPr marL="800100" lvl="1" indent="-342900" defTabSz="685800">
              <a:spcBef>
                <a:spcPts val="100"/>
              </a:spcBef>
              <a:spcAft>
                <a:spcPts val="400"/>
              </a:spcAft>
              <a:buClr>
                <a:schemeClr val="accent2"/>
              </a:buClr>
              <a:buAutoNum type="arabicPeriod"/>
            </a:pPr>
            <a:r>
              <a:rPr lang="en-US" dirty="0"/>
              <a:t>Fully automated pipeline.</a:t>
            </a:r>
          </a:p>
          <a:p>
            <a:pPr marL="342900" indent="-342900" defTabSz="685800">
              <a:spcBef>
                <a:spcPts val="100"/>
              </a:spcBef>
              <a:spcAft>
                <a:spcPts val="400"/>
              </a:spcAft>
              <a:buClr>
                <a:schemeClr val="accent2"/>
              </a:buClr>
              <a:buAutoNum type="arabicPeriod"/>
            </a:pPr>
            <a:r>
              <a:rPr lang="en-US" dirty="0"/>
              <a:t>CCV</a:t>
            </a:r>
          </a:p>
          <a:p>
            <a:pPr marL="800100" lvl="1" indent="-342900" defTabSz="685800">
              <a:spcBef>
                <a:spcPts val="100"/>
              </a:spcBef>
              <a:spcAft>
                <a:spcPts val="400"/>
              </a:spcAft>
              <a:buClr>
                <a:schemeClr val="accent2"/>
              </a:buClr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15XXX</a:t>
            </a:r>
            <a:r>
              <a:rPr lang="en-US" dirty="0"/>
              <a:t> models, multiple clients.</a:t>
            </a:r>
          </a:p>
          <a:p>
            <a:pPr marL="800100" lvl="1" indent="-342900" defTabSz="685800">
              <a:spcBef>
                <a:spcPts val="100"/>
              </a:spcBef>
              <a:spcAft>
                <a:spcPts val="400"/>
              </a:spcAft>
              <a:buClr>
                <a:schemeClr val="accent2"/>
              </a:buClr>
              <a:buAutoNum type="arabicPeriod"/>
            </a:pPr>
            <a:r>
              <a:rPr lang="en-US" dirty="0"/>
              <a:t>Daily scoring and delivery.</a:t>
            </a:r>
          </a:p>
          <a:p>
            <a:pPr marL="800100" lvl="1" indent="-342900" defTabSz="685800">
              <a:spcBef>
                <a:spcPts val="100"/>
              </a:spcBef>
              <a:spcAft>
                <a:spcPts val="400"/>
              </a:spcAft>
              <a:buClr>
                <a:schemeClr val="accent2"/>
              </a:buClr>
              <a:buAutoNum type="arabicPeriod"/>
            </a:pPr>
            <a:r>
              <a:rPr lang="en-US" dirty="0"/>
              <a:t>Fully automated pipeline.</a:t>
            </a:r>
          </a:p>
          <a:p>
            <a:pPr marL="342900" indent="-342900" defTabSz="685800">
              <a:spcBef>
                <a:spcPts val="100"/>
              </a:spcBef>
              <a:spcAft>
                <a:spcPts val="400"/>
              </a:spcAft>
              <a:buClr>
                <a:schemeClr val="accent2"/>
              </a:buClr>
              <a:buAutoNum type="arabicPeriod"/>
            </a:pPr>
            <a:r>
              <a:rPr lang="en-US" dirty="0"/>
              <a:t>CV</a:t>
            </a:r>
          </a:p>
          <a:p>
            <a:pPr marL="800100" lvl="1" indent="-342900" defTabSz="685800">
              <a:spcBef>
                <a:spcPts val="100"/>
              </a:spcBef>
              <a:spcAft>
                <a:spcPts val="400"/>
              </a:spcAft>
              <a:buClr>
                <a:schemeClr val="accent2"/>
              </a:buClr>
              <a:buAutoNum type="arabicPeriod"/>
            </a:pPr>
            <a:r>
              <a:rPr lang="en-US" dirty="0"/>
              <a:t>2 models, 1 client</a:t>
            </a:r>
          </a:p>
          <a:p>
            <a:pPr marL="800100" lvl="1" indent="-342900" defTabSz="685800">
              <a:spcBef>
                <a:spcPts val="100"/>
              </a:spcBef>
              <a:spcAft>
                <a:spcPts val="400"/>
              </a:spcAft>
              <a:buClr>
                <a:schemeClr val="accent2"/>
              </a:buClr>
              <a:buAutoNum type="arabicPeriod"/>
            </a:pPr>
            <a:r>
              <a:rPr lang="en-US" dirty="0"/>
              <a:t>Real-time scoring and delivery.</a:t>
            </a:r>
          </a:p>
          <a:p>
            <a:pPr marL="800100" lvl="1" indent="-342900" defTabSz="685800">
              <a:spcBef>
                <a:spcPts val="100"/>
              </a:spcBef>
              <a:spcAft>
                <a:spcPts val="400"/>
              </a:spcAft>
              <a:buClr>
                <a:schemeClr val="accent2"/>
              </a:buClr>
              <a:buAutoNum type="arabicPeriod"/>
            </a:pPr>
            <a:r>
              <a:rPr lang="en-US" dirty="0"/>
              <a:t>Fully automated pipeline</a:t>
            </a:r>
          </a:p>
          <a:p>
            <a:pPr marL="342900" indent="-342900" defTabSz="685800">
              <a:spcBef>
                <a:spcPts val="100"/>
              </a:spcBef>
              <a:spcAft>
                <a:spcPts val="400"/>
              </a:spcAft>
              <a:buClr>
                <a:schemeClr val="accent2"/>
              </a:buClr>
              <a:buAutoNum type="arabicPeriod"/>
            </a:pPr>
            <a:r>
              <a:rPr lang="en-US" dirty="0"/>
              <a:t>Revenue - Site Tiering</a:t>
            </a:r>
          </a:p>
          <a:p>
            <a:pPr marL="800100" lvl="1" indent="-342900" defTabSz="685800">
              <a:spcBef>
                <a:spcPts val="100"/>
              </a:spcBef>
              <a:spcAft>
                <a:spcPts val="400"/>
              </a:spcAft>
              <a:buClr>
                <a:schemeClr val="accent2"/>
              </a:buClr>
              <a:buAutoNum type="arabicPeriod"/>
            </a:pPr>
            <a:r>
              <a:rPr lang="en-US" dirty="0"/>
              <a:t>1 model, all clients.</a:t>
            </a:r>
          </a:p>
          <a:p>
            <a:pPr marL="800100" lvl="1" indent="-342900" defTabSz="685800">
              <a:spcBef>
                <a:spcPts val="100"/>
              </a:spcBef>
              <a:spcAft>
                <a:spcPts val="400"/>
              </a:spcAft>
              <a:buClr>
                <a:schemeClr val="accent2"/>
              </a:buClr>
              <a:buAutoNum type="arabicPeriod"/>
            </a:pPr>
            <a:r>
              <a:rPr lang="en-US" dirty="0"/>
              <a:t>Quarterly scoring and delivery.</a:t>
            </a:r>
          </a:p>
          <a:p>
            <a:pPr marL="800100" lvl="1" indent="-342900" defTabSz="685800">
              <a:spcBef>
                <a:spcPts val="100"/>
              </a:spcBef>
              <a:spcAft>
                <a:spcPts val="400"/>
              </a:spcAft>
              <a:buClr>
                <a:schemeClr val="accent2"/>
              </a:buClr>
              <a:buAutoNum type="arabicPeriod"/>
            </a:pPr>
            <a:r>
              <a:rPr lang="en-US" dirty="0"/>
              <a:t>Manual Process</a:t>
            </a:r>
          </a:p>
          <a:p>
            <a:pPr marL="800100" lvl="1" indent="-342900" defTabSz="685800">
              <a:spcBef>
                <a:spcPts val="100"/>
              </a:spcBef>
              <a:spcAft>
                <a:spcPts val="400"/>
              </a:spcAft>
              <a:buClr>
                <a:schemeClr val="accent2"/>
              </a:buClr>
              <a:buAutoNum type="arabicPeriod"/>
            </a:pPr>
            <a:endParaRPr lang="en-US" dirty="0"/>
          </a:p>
          <a:p>
            <a:pPr marL="800100" lvl="1" indent="-342900" defTabSz="685800">
              <a:spcBef>
                <a:spcPts val="100"/>
              </a:spcBef>
              <a:spcAft>
                <a:spcPts val="400"/>
              </a:spcAft>
              <a:buClr>
                <a:schemeClr val="accent2"/>
              </a:buClr>
              <a:buAutoNum type="arabicPeriod"/>
            </a:pPr>
            <a:endParaRPr lang="en-US" dirty="0"/>
          </a:p>
          <a:p>
            <a:pPr marL="342900" indent="-342900" defTabSz="685800">
              <a:spcBef>
                <a:spcPts val="100"/>
              </a:spcBef>
              <a:spcAft>
                <a:spcPts val="400"/>
              </a:spcAft>
              <a:buClr>
                <a:schemeClr val="accent2"/>
              </a:buClr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55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BE8DEE-91EB-CD4B-A4ED-4315DC195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A7A4E-9676-DC45-A8C8-8187FF7EE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1868" y="365125"/>
            <a:ext cx="10417309" cy="611104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61A7D11-44F6-1C43-BC27-3C68970F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65125"/>
            <a:ext cx="8458200" cy="628788"/>
          </a:xfrm>
        </p:spPr>
        <p:txBody>
          <a:bodyPr/>
          <a:lstStyle/>
          <a:p>
            <a:r>
              <a:rPr lang="en-US" dirty="0"/>
              <a:t>Directory Structure</a:t>
            </a:r>
          </a:p>
        </p:txBody>
      </p:sp>
    </p:spTree>
    <p:extLst>
      <p:ext uri="{BB962C8B-B14F-4D97-AF65-F5344CB8AC3E}">
        <p14:creationId xmlns:p14="http://schemas.microsoft.com/office/powerpoint/2010/main" val="3545779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C5FD-713C-1F48-B41C-4286B1E46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348BB8-5D3F-D04D-A897-715BFB3CB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8F1FB-2D27-2A4B-9BA9-3B15404C3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662"/>
            <a:ext cx="9144000" cy="629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46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F8FB68-5D80-0F4A-9B7E-C09C99D13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F1699F-CA69-854E-AD5F-E58C3B7A3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41" y="238538"/>
            <a:ext cx="8423976" cy="61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36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EF3C4E-D9BF-8546-AFA8-9C1FAED7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B6064E-E322-4F41-B9A6-51A9B36F52C3}"/>
              </a:ext>
            </a:extLst>
          </p:cNvPr>
          <p:cNvSpPr txBox="1"/>
          <p:nvPr/>
        </p:nvSpPr>
        <p:spPr>
          <a:xfrm>
            <a:off x="239532" y="328367"/>
            <a:ext cx="8697733" cy="3339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Experiments are created for each </a:t>
            </a:r>
            <a:r>
              <a:rPr lang="en-US" sz="1600" dirty="0" err="1"/>
              <a:t>Model_Client_Platform</a:t>
            </a:r>
            <a:r>
              <a:rPr lang="en-US" sz="16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FD4611-4620-104A-98C9-2D761D5F5919}"/>
              </a:ext>
            </a:extLst>
          </p:cNvPr>
          <p:cNvSpPr txBox="1"/>
          <p:nvPr/>
        </p:nvSpPr>
        <p:spPr>
          <a:xfrm>
            <a:off x="239532" y="762690"/>
            <a:ext cx="7482177" cy="3260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285750" indent="-285750">
              <a:buFont typeface="Wingdings" pitchFamily="2" charset="2"/>
              <a:buChar char="§"/>
              <a:defRPr sz="1600"/>
            </a:lvl1pPr>
          </a:lstStyle>
          <a:p>
            <a:r>
              <a:rPr lang="en-US" dirty="0"/>
              <a:t>Using the experiment id tracking is done, status and artifacts are maintained.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C4BE3C-0958-0643-8C87-D20334DA1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8" y="1168090"/>
            <a:ext cx="9144000" cy="484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06873"/>
      </p:ext>
    </p:extLst>
  </p:cSld>
  <p:clrMapOvr>
    <a:masterClrMapping/>
  </p:clrMapOvr>
</p:sld>
</file>

<file path=ppt/theme/theme1.xml><?xml version="1.0" encoding="utf-8"?>
<a:theme xmlns:a="http://schemas.openxmlformats.org/drawingml/2006/main" name="Cotiviti_PPT_Template_4x3_Final">
  <a:themeElements>
    <a:clrScheme name="Cotiviti">
      <a:dk1>
        <a:srgbClr val="000000"/>
      </a:dk1>
      <a:lt1>
        <a:srgbClr val="FFFFFF"/>
      </a:lt1>
      <a:dk2>
        <a:srgbClr val="6CC5E9"/>
      </a:dk2>
      <a:lt2>
        <a:srgbClr val="D2D3DC"/>
      </a:lt2>
      <a:accent1>
        <a:srgbClr val="30006F"/>
      </a:accent1>
      <a:accent2>
        <a:srgbClr val="EC008C"/>
      </a:accent2>
      <a:accent3>
        <a:srgbClr val="00BCB5"/>
      </a:accent3>
      <a:accent4>
        <a:srgbClr val="FF8C00"/>
      </a:accent4>
      <a:accent5>
        <a:srgbClr val="9579D3"/>
      </a:accent5>
      <a:accent6>
        <a:srgbClr val="00AEEF"/>
      </a:accent6>
      <a:hlink>
        <a:srgbClr val="FF8C00"/>
      </a:hlink>
      <a:folHlink>
        <a:srgbClr val="A3D55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Template.pptx" id="{2AF74736-A7C2-4854-86AE-8BFF2D82E38A}" vid="{A89D5F17-3728-4D70-94FA-8CD3493663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Cotiviti_PPT_Template_4x3_Final</Template>
  <TotalTime>34695</TotalTime>
  <Words>228</Words>
  <Application>Microsoft Office PowerPoint</Application>
  <PresentationFormat>On-screen Show (4:3)</PresentationFormat>
  <Paragraphs>62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Courier New</vt:lpstr>
      <vt:lpstr>Lucida Grande</vt:lpstr>
      <vt:lpstr>Wingdings</vt:lpstr>
      <vt:lpstr>Cotiviti_PPT_Template_4x3_Final</vt:lpstr>
      <vt:lpstr>Operational AI 2020 Team Meeting</vt:lpstr>
      <vt:lpstr>What we do?</vt:lpstr>
      <vt:lpstr>Score Delivery - Production</vt:lpstr>
      <vt:lpstr>Directory Structure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and Strategic Analytics 2019 Team Meeting</dc:title>
  <dc:subject/>
  <dc:creator>Coyne, Mark</dc:creator>
  <cp:keywords/>
  <dc:description/>
  <cp:lastModifiedBy>Nguyen, Hoang</cp:lastModifiedBy>
  <cp:revision>75</cp:revision>
  <cp:lastPrinted>2018-09-13T18:14:44Z</cp:lastPrinted>
  <dcterms:created xsi:type="dcterms:W3CDTF">2019-08-19T14:39:03Z</dcterms:created>
  <dcterms:modified xsi:type="dcterms:W3CDTF">2023-05-03T16:58:36Z</dcterms:modified>
  <cp:category/>
</cp:coreProperties>
</file>